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493" r:id="rId2"/>
    <p:sldId id="494" r:id="rId3"/>
    <p:sldId id="445" r:id="rId4"/>
    <p:sldId id="436" r:id="rId5"/>
    <p:sldId id="444" r:id="rId6"/>
    <p:sldId id="446" r:id="rId7"/>
    <p:sldId id="459" r:id="rId8"/>
    <p:sldId id="460" r:id="rId9"/>
    <p:sldId id="461" r:id="rId10"/>
    <p:sldId id="453" r:id="rId11"/>
    <p:sldId id="455" r:id="rId12"/>
    <p:sldId id="438" r:id="rId13"/>
    <p:sldId id="440" r:id="rId14"/>
    <p:sldId id="463" r:id="rId15"/>
    <p:sldId id="462" r:id="rId16"/>
    <p:sldId id="464" r:id="rId17"/>
    <p:sldId id="465" r:id="rId18"/>
    <p:sldId id="468" r:id="rId19"/>
    <p:sldId id="466" r:id="rId20"/>
    <p:sldId id="467" r:id="rId21"/>
    <p:sldId id="471" r:id="rId22"/>
    <p:sldId id="472" r:id="rId23"/>
    <p:sldId id="470" r:id="rId24"/>
    <p:sldId id="469" r:id="rId25"/>
    <p:sldId id="473" r:id="rId26"/>
    <p:sldId id="487" r:id="rId27"/>
    <p:sldId id="488" r:id="rId28"/>
    <p:sldId id="489" r:id="rId29"/>
    <p:sldId id="491" r:id="rId30"/>
    <p:sldId id="490" r:id="rId31"/>
    <p:sldId id="492" r:id="rId32"/>
    <p:sldId id="486" r:id="rId33"/>
    <p:sldId id="474" r:id="rId34"/>
    <p:sldId id="475" r:id="rId35"/>
    <p:sldId id="476" r:id="rId36"/>
    <p:sldId id="477" r:id="rId37"/>
    <p:sldId id="478" r:id="rId38"/>
    <p:sldId id="479" r:id="rId39"/>
    <p:sldId id="480" r:id="rId40"/>
    <p:sldId id="481" r:id="rId41"/>
    <p:sldId id="482" r:id="rId42"/>
    <p:sldId id="483" r:id="rId43"/>
    <p:sldId id="484" r:id="rId44"/>
    <p:sldId id="48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0826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96" autoAdjust="0"/>
    <p:restoredTop sz="66045" autoAdjust="0"/>
  </p:normalViewPr>
  <p:slideViewPr>
    <p:cSldViewPr snapToGrid="0">
      <p:cViewPr varScale="1">
        <p:scale>
          <a:sx n="82" d="100"/>
          <a:sy n="82" d="100"/>
        </p:scale>
        <p:origin x="2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00C865-36BA-42ED-9075-CC27A762619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BEFA2-DB8E-4505-A796-82D0DCB4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73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ea typeface="Segoe UI" pitchFamily="34" charset="0"/>
              <a:cs typeface="Segoe U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CD5F8F-46C9-46A5-9E1B-00B0A72B40B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8323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58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2636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70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44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48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2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7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394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758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06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Azure Functions is actually built on top of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WebJobs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74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813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784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5526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809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749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466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971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294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67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58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918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216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075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890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477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4602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132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0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07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99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19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57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BEFA2-DB8E-4505-A796-82D0DCB4D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8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820A-F751-433C-A0B8-B43C2D6BF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449F0-14E3-403A-BBF9-24F935A22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B5F67-5B74-463B-BEDC-EC9368CB7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97C9A-2990-46CD-B670-8EA739309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B341D-0B44-4683-A7C5-31744BDA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7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DC43-9DA2-4FAF-A674-19784D701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E1E77-F622-4245-A139-0A9087B27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FE982-A790-4C6F-A0F6-7966C848F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5FDA4-FE53-4C05-BB80-A4AED60C4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4C9A8-5D2F-4C86-A14A-A1C37748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B9ABC6-8C87-4636-BE46-8B4664D711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A5225-B31B-4574-894C-1AF44E69C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A6066-DC08-450F-821F-C62F527B3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B4170-4DA6-4429-B4E5-E8A6E3CA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EAA7A-DEFC-4088-A88A-E8FAC93D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60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-7199" y="1"/>
            <a:ext cx="12199200" cy="51623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28315" y="6029312"/>
            <a:ext cx="1673267" cy="3686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3" y="208417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58"/>
            <a:ext cx="6276530" cy="169876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9922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1E353-7CE1-44B4-93D7-CC0B2769B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4F862-05F5-4195-BC1B-62A4EE2B8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70C5-F146-474D-9522-A1EDDE2E8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7A41F-9BC6-4AF8-B70B-FB344382D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035A4-305A-467A-950C-09074FBB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19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C0255-E75E-4450-9639-3578B2633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D47A9-95DC-4F2F-8E66-2837D4388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4C643-4A81-491A-B138-886FB6267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A58DB-F64B-4A1E-884E-3777EA18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F87C3-7EB5-4C07-A665-1B7C014EE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9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1ABDF-3F80-4818-B54A-2779DD895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1A77E-13C8-4FA3-ADEB-F3C1F4E2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DB5D0-689A-44AD-A1C9-EC14195C5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792E8C-9CCD-4221-A404-DA5CF3DB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9EFF7-33E7-4AB8-87F9-01379B76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A1FBB-DCB5-492D-B3DE-659A8F7B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7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0FEAE-E7DD-41CE-9C4D-7319C8A41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EB357-643F-464E-AA6C-99BB7AB66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CA8A4-C4D9-4922-84CD-93BEEB651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F66C01-C586-48D2-BBB3-7D8AF935B8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117EF4-AE78-4E97-9DD8-D9E8B49AA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48CE50-2AF1-4D15-9FCB-D1FF7B61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24A7F2-5255-4CD0-8CA9-61ADEB3E7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6297E-A73F-438F-9AAB-A7F8F05B4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7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EE01-5F2F-4F52-8944-AB9BC7816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B3D40-BF3B-4FDD-9671-02E937910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D50C6-291D-4EB0-8B4E-052D38DB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E0952C-8145-46AB-A2A6-E5DEA7B26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2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185AE-B2A5-40C5-A6F8-C0DD67A6F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3CBB6C-D680-4CA6-A66D-BD1725E4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32C0F-60AC-4483-97CE-75C5598D5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3452C-3727-4A4B-86BE-CE845191F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61721-9251-4A4D-B310-BE3FD8BCE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3FFEC-DDCA-4AD1-A76F-2A905A98F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1FF2D-5864-4251-A3DA-79C9ECCAA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2D38D-125F-47CD-B2D7-191891AF8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8AA65-D17E-4AB7-8D84-6A2874D9D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2F0A4-0B0D-4C11-8791-200F427A3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ADF5FD-0BD2-4AC9-B69B-1825922AE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B7A38-BB63-4820-AD9D-598625C5B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D0742-0BCD-4B1B-87EE-4F2D44F09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0F867-9D7F-458E-A424-4ACE2E20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52374-0FA8-4447-8CE6-955E0A6B8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C00CE-8F67-4F0C-8722-C6FC1D21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0A695-C2CE-4381-B463-37D69ADCB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C9F5F-4E36-4416-A1CC-FD84FCDEA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93C64-7AE5-4241-A504-71455322F0AE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707F0-4D5D-4C21-802C-1107889E41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B09D-C4DB-4A7E-9DF7-C461CEE32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395EA-8F53-45A0-A873-40F51A14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6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864" y="1631852"/>
            <a:ext cx="6277260" cy="5225663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214" y="1631852"/>
            <a:ext cx="6274911" cy="3526917"/>
          </a:xfrm>
        </p:spPr>
        <p:txBody>
          <a:bodyPr/>
          <a:lstStyle/>
          <a:p>
            <a:pPr algn="ctr"/>
            <a:br>
              <a:rPr lang="en-US"/>
            </a:br>
            <a:r>
              <a:rPr lang="en-US"/>
              <a:t>Azure </a:t>
            </a:r>
            <a:r>
              <a:rPr lang="en-US" dirty="0"/>
              <a:t>on all!!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594" y="5158750"/>
            <a:ext cx="6276530" cy="1698765"/>
          </a:xfrm>
        </p:spPr>
        <p:txBody>
          <a:bodyPr/>
          <a:lstStyle/>
          <a:p>
            <a:pPr algn="ctr"/>
            <a:r>
              <a:rPr lang="en-US" dirty="0"/>
              <a:t>Abdul Rasheed </a:t>
            </a:r>
            <a:r>
              <a:rPr lang="en-US" dirty="0" err="1"/>
              <a:t>Feroz</a:t>
            </a:r>
            <a:r>
              <a:rPr lang="en-US" dirty="0"/>
              <a:t> Khan</a:t>
            </a:r>
          </a:p>
          <a:p>
            <a:pPr algn="ctr"/>
            <a:r>
              <a:rPr lang="en-US"/>
              <a:t>Microsoft MVP - Azure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6348" y="2894651"/>
            <a:ext cx="369345" cy="634443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spAutoFit/>
          </a:bodyPr>
          <a:lstStyle/>
          <a:p>
            <a:pPr marL="0" marR="0" lvl="0" indent="0" algn="l" defTabSz="91422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540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pricing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No upfront cost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Pay only for what you use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Free cost management</a:t>
            </a:r>
          </a:p>
        </p:txBody>
      </p:sp>
    </p:spTree>
    <p:extLst>
      <p:ext uri="{BB962C8B-B14F-4D97-AF65-F5344CB8AC3E}">
        <p14:creationId xmlns:p14="http://schemas.microsoft.com/office/powerpoint/2010/main" val="154983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How to save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A6C424-7A32-41C7-A5AA-21C5483B94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2365513"/>
            <a:ext cx="10515600" cy="3458817"/>
          </a:xfrm>
          <a:prstGeom prst="rect">
            <a:avLst/>
          </a:prstGeom>
        </p:spPr>
        <p:txBody>
          <a:bodyPr vert="horz" lIns="91440" tIns="45720" rIns="91440" bIns="45720" numCol="3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4600" b="1" dirty="0">
                <a:solidFill>
                  <a:srgbClr val="002060"/>
                </a:solidFill>
                <a:cs typeface="Verdana"/>
              </a:rPr>
              <a:t>Reserved VM Instances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200" dirty="0">
                <a:solidFill>
                  <a:srgbClr val="002060"/>
                </a:solidFill>
                <a:cs typeface="Verdana"/>
              </a:rPr>
              <a:t>Save up to 72 percent over pay-as-you-go pricing with an upfront one- or three-year commitment. Exchange or cancel at anytime</a:t>
            </a:r>
            <a:endParaRPr lang="en-GB" sz="32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32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67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4600" b="1" dirty="0">
                <a:solidFill>
                  <a:srgbClr val="002060"/>
                </a:solidFill>
                <a:cs typeface="Verdana"/>
              </a:rPr>
              <a:t>Azure Hybrid Benefit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200" dirty="0">
                <a:solidFill>
                  <a:srgbClr val="002060"/>
                </a:solidFill>
                <a:cs typeface="Verdana"/>
              </a:rPr>
              <a:t>Use your on-premises Windows Server or SQL Server licenses with Software Assurance to save big when migrating a few workloads or entire data centers to the cloud</a:t>
            </a:r>
            <a:endParaRPr lang="en-GB" sz="32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32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4600" b="1" dirty="0">
                <a:solidFill>
                  <a:srgbClr val="002060"/>
                </a:solidFill>
                <a:cs typeface="Verdana"/>
              </a:rPr>
              <a:t>Dev/Test pricing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200" dirty="0">
                <a:solidFill>
                  <a:srgbClr val="002060"/>
                </a:solidFill>
                <a:cs typeface="Verdana"/>
              </a:rPr>
              <a:t>Get discounted rates on Azure for your ongoing development and testing, including no Microsoft software charges on Azure Virtual Machines and special dev/test pricing on other services.</a:t>
            </a:r>
            <a:endParaRPr lang="en-GB" sz="2000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5604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2921167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" y="2921167"/>
            <a:ext cx="12192000" cy="1015663"/>
          </a:xfrm>
        </p:spPr>
        <p:txBody>
          <a:bodyPr>
            <a:noAutofit/>
          </a:bodyPr>
          <a:lstStyle/>
          <a:p>
            <a:pPr algn="l"/>
            <a:r>
              <a:rPr lang="en-US" sz="7200" b="1" dirty="0">
                <a:solidFill>
                  <a:srgbClr val="002060"/>
                </a:solidFill>
              </a:rPr>
              <a:t>Demo </a:t>
            </a:r>
            <a:r>
              <a:rPr lang="en-US" sz="4400" dirty="0">
                <a:solidFill>
                  <a:srgbClr val="002060"/>
                </a:solidFill>
              </a:rPr>
              <a:t>Azure Pricing Calculator 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04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95FE6C-CD10-4A7E-B130-BD3654ECDD16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FA398-48DF-40F1-9E00-D4035862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D1F6B1-DAFD-4164-9ADE-D9368E155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51" y="1931505"/>
            <a:ext cx="10031898" cy="484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43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3925956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925956"/>
            <a:ext cx="12192000" cy="1015663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rgbClr val="002060"/>
                </a:solidFill>
              </a:rPr>
              <a:t>Azure DevTest Labs</a:t>
            </a:r>
          </a:p>
        </p:txBody>
      </p:sp>
    </p:spTree>
    <p:extLst>
      <p:ext uri="{BB962C8B-B14F-4D97-AF65-F5344CB8AC3E}">
        <p14:creationId xmlns:p14="http://schemas.microsoft.com/office/powerpoint/2010/main" val="105947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Fast, easy and lean dev-test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Fast, easy and lean dev-test environments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Quickly provision development and test environments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Minimise waste with quotas and policies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Set automated shutdowns to minimise costs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Build Windows and Linux environments</a:t>
            </a:r>
          </a:p>
        </p:txBody>
      </p:sp>
    </p:spTree>
    <p:extLst>
      <p:ext uri="{BB962C8B-B14F-4D97-AF65-F5344CB8AC3E}">
        <p14:creationId xmlns:p14="http://schemas.microsoft.com/office/powerpoint/2010/main" val="207456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Why you should use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A6C424-7A32-41C7-A5AA-21C5483B94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2365513"/>
            <a:ext cx="10515600" cy="3458817"/>
          </a:xfrm>
          <a:prstGeom prst="rect">
            <a:avLst/>
          </a:prstGeom>
        </p:spPr>
        <p:txBody>
          <a:bodyPr vert="horz" lIns="91440" tIns="45720" rIns="91440" bIns="45720" numCol="3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58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5800" b="1" dirty="0">
                <a:solidFill>
                  <a:srgbClr val="002060"/>
                </a:solidFill>
                <a:cs typeface="Verdana"/>
              </a:rPr>
              <a:t>Self-service cost control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600" dirty="0">
                <a:solidFill>
                  <a:srgbClr val="002060"/>
                </a:solidFill>
                <a:cs typeface="Verdana"/>
              </a:rPr>
              <a:t>Provide self-service cloud environments without the worry. Lab policies and thresholds help to effortlessly minimise costs.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46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46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46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5800" b="1" dirty="0">
                <a:solidFill>
                  <a:srgbClr val="002060"/>
                </a:solidFill>
                <a:cs typeface="Verdana"/>
              </a:rPr>
              <a:t>Quick custom templates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4000" dirty="0">
                <a:solidFill>
                  <a:srgbClr val="002060"/>
                </a:solidFill>
                <a:cs typeface="Verdana"/>
              </a:rPr>
              <a:t>Set up your virtual machine with your dev tools and your latest build in a few clicks and share reusable templates across your team.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46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46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5800" b="1" dirty="0">
                <a:solidFill>
                  <a:srgbClr val="002060"/>
                </a:solidFill>
                <a:cs typeface="Verdana"/>
              </a:rPr>
              <a:t>Works with your CI/CD tools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4000" dirty="0">
                <a:solidFill>
                  <a:srgbClr val="002060"/>
                </a:solidFill>
                <a:cs typeface="Verdana"/>
              </a:rPr>
              <a:t>Create environments directly from your continuous integration (CI) tools using our plug-ins, REST API or Visual Studio Team Services extension.</a:t>
            </a:r>
          </a:p>
        </p:txBody>
      </p:sp>
    </p:spTree>
    <p:extLst>
      <p:ext uri="{BB962C8B-B14F-4D97-AF65-F5344CB8AC3E}">
        <p14:creationId xmlns:p14="http://schemas.microsoft.com/office/powerpoint/2010/main" val="304018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Simplify cost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278217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sz="3200" dirty="0">
              <a:solidFill>
                <a:srgbClr val="002060"/>
              </a:solidFill>
              <a:cs typeface="Verdana"/>
            </a:endParaRP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Set lab policies to automatically shut down and start up virtual machines.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Set caps on your lab, such as the number of virtual machines per user and per lab.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Use the lab cost trend to estimate your spending and set a threshold.</a:t>
            </a:r>
          </a:p>
        </p:txBody>
      </p:sp>
      <p:pic>
        <p:nvPicPr>
          <p:cNvPr id="3081" name="Picture 9" descr="https://azurecomcdn.azureedge.net/cvt-b7bb132fff8624f980ae48d8dae46ec04e314673325a3655761c47416607236a/images/page/services/devtest-lab/devtest-simplify-cost-management.png">
            <a:extLst>
              <a:ext uri="{FF2B5EF4-FFF2-40B4-BE49-F238E27FC236}">
                <a16:creationId xmlns:a16="http://schemas.microsoft.com/office/drawing/2014/main" id="{AB30C00C-6553-411A-BC6B-B0A7BEF9A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267" y="3001617"/>
            <a:ext cx="5430350" cy="2282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43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Quickly set up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27213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Use custom images to quickly reproduce your environment.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Install your latest bits and dev tools on your machine through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artifacts</a:t>
            </a:r>
            <a:r>
              <a:rPr lang="en-GB" dirty="0">
                <a:solidFill>
                  <a:srgbClr val="002060"/>
                </a:solidFill>
                <a:cs typeface="Verdana"/>
              </a:rPr>
              <a:t>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Create formulas to easily modify an environment's configuration at any time.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  <p:pic>
        <p:nvPicPr>
          <p:cNvPr id="7170" name="Picture 2" descr="https://azurecomcdn.azureedge.net/cvt-7d2402be2975f71888fd30c0518f069c4912846af525a8af679f931d9103c6d8/images/page/services/devtest-lab/devtest-quicky-setup-environments.png">
            <a:extLst>
              <a:ext uri="{FF2B5EF4-FFF2-40B4-BE49-F238E27FC236}">
                <a16:creationId xmlns:a16="http://schemas.microsoft.com/office/drawing/2014/main" id="{2CC3D8D2-2606-4015-B155-3F7EF4B3A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330" y="2081851"/>
            <a:ext cx="3432314" cy="488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33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Integrate with your existing toolchain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37243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sz="3200" dirty="0">
              <a:solidFill>
                <a:srgbClr val="002060"/>
              </a:solidFill>
              <a:cs typeface="Verdana"/>
            </a:endParaRP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Use our REST API to provision dev-test environments directly from your continuous integration (CI) tools.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Quickly deploy from your release pipeline using our Team Services tasks extension.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sz="2800" dirty="0">
                <a:solidFill>
                  <a:srgbClr val="002060"/>
                </a:solidFill>
                <a:cs typeface="Verdana"/>
              </a:rPr>
              <a:t>Use our command line tool to automate your virtual machine set up and clean up.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sz="3200" dirty="0">
              <a:solidFill>
                <a:srgbClr val="002060"/>
              </a:solidFill>
              <a:cs typeface="Verdana"/>
            </a:endParaRPr>
          </a:p>
        </p:txBody>
      </p:sp>
      <p:pic>
        <p:nvPicPr>
          <p:cNvPr id="9218" name="Picture 2" descr="https://azurecomcdn.azureedge.net/cvt-8e9b2ee6a95574bbdfce88766f4075331957262b42d60e9217c9bc153667932e/images/page/services/devtest-lab/devtest-integrate.png">
            <a:extLst>
              <a:ext uri="{FF2B5EF4-FFF2-40B4-BE49-F238E27FC236}">
                <a16:creationId xmlns:a16="http://schemas.microsoft.com/office/drawing/2014/main" id="{6262BE13-C4F3-4A8D-813D-716525ED2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511" y="2932045"/>
            <a:ext cx="5114512" cy="245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67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Walkthrough Azure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Capacity planning on Azure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Azure </a:t>
            </a:r>
            <a:r>
              <a:rPr lang="en-US" dirty="0" err="1">
                <a:solidFill>
                  <a:schemeClr val="bg1"/>
                </a:solidFill>
              </a:rPr>
              <a:t>DevTest</a:t>
            </a:r>
            <a:r>
              <a:rPr lang="en-US" dirty="0">
                <a:solidFill>
                  <a:schemeClr val="bg1"/>
                </a:solidFill>
              </a:rPr>
              <a:t> Labs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Lift and Shift on Azure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Azure Site Recovery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Customer Stories on Azure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02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Tailor to your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576391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Centrally manage development environments across your team or organisation.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Conduct compatibility and automated testing with reusable environment templates.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Provide virtual machines for hackathons that automatically expire after the event.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Use the service for different scenarios to suit your needs.</a:t>
            </a:r>
          </a:p>
        </p:txBody>
      </p:sp>
      <p:pic>
        <p:nvPicPr>
          <p:cNvPr id="8194" name="Picture 2" descr="https://azurecomcdn.azureedge.net/cvt-d3f0d0ff303c72c53e1df621cf2d349290d49d8ba88b8e4a65b0e025189870e9/images/page/services/devtest-lab/devtest-tailor-labs.png">
            <a:extLst>
              <a:ext uri="{FF2B5EF4-FFF2-40B4-BE49-F238E27FC236}">
                <a16:creationId xmlns:a16="http://schemas.microsoft.com/office/drawing/2014/main" id="{8189A784-6762-44FB-A7F4-3C523219B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872" y="2916442"/>
            <a:ext cx="4606332" cy="231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23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Customers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16626"/>
            <a:ext cx="10515600" cy="236033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"It used to take us six months to a year to develop a new offering for a customer, but now that we do this work in Azure DevTest Labs, we can respond in a few weeks."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	Gordon McKenna, Chief Technology Officer,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Inframon</a:t>
            </a:r>
            <a:endParaRPr lang="en-GB" dirty="0">
              <a:solidFill>
                <a:srgbClr val="002060"/>
              </a:solidFill>
              <a:cs typeface="Verdana"/>
            </a:endParaRPr>
          </a:p>
        </p:txBody>
      </p:sp>
      <p:pic>
        <p:nvPicPr>
          <p:cNvPr id="11268" name="Picture 4" descr="Inframon Ltd">
            <a:extLst>
              <a:ext uri="{FF2B5EF4-FFF2-40B4-BE49-F238E27FC236}">
                <a16:creationId xmlns:a16="http://schemas.microsoft.com/office/drawing/2014/main" id="{4689D00C-AE7E-489F-8BBE-585DE1C82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304" y="2967822"/>
            <a:ext cx="3909392" cy="73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13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Customers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16626"/>
            <a:ext cx="10515600" cy="236033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“Our customers demand the highest levels of data encryption and application and infrastructure security. From the day we launched, we’ve taken advantage of the enterprise-grade security features built into the Azure platform to help provide the level of security our customers expect…"</a:t>
            </a:r>
          </a:p>
          <a:p>
            <a:pPr marL="0" indent="0" algn="ctr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 err="1">
                <a:solidFill>
                  <a:srgbClr val="002060"/>
                </a:solidFill>
                <a:cs typeface="Verdana"/>
              </a:rPr>
              <a:t>Monish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Darda</a:t>
            </a:r>
            <a:r>
              <a:rPr lang="en-GB" dirty="0">
                <a:solidFill>
                  <a:srgbClr val="002060"/>
                </a:solidFill>
                <a:cs typeface="Verdana"/>
              </a:rPr>
              <a:t>, Co-founder and Chief Technology Officer, Icertis</a:t>
            </a:r>
          </a:p>
        </p:txBody>
      </p:sp>
      <p:pic>
        <p:nvPicPr>
          <p:cNvPr id="12290" name="Picture 2" descr="ICERTIS">
            <a:extLst>
              <a:ext uri="{FF2B5EF4-FFF2-40B4-BE49-F238E27FC236}">
                <a16:creationId xmlns:a16="http://schemas.microsoft.com/office/drawing/2014/main" id="{0836FE29-B18A-45B0-A72D-091CD7C30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504" y="2435960"/>
            <a:ext cx="2994992" cy="1380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5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95FE6C-CD10-4A7E-B130-BD3654ECDD16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FA398-48DF-40F1-9E00-D4035862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devtestlabsintro_mid">
            <a:hlinkClick r:id="" action="ppaction://media"/>
            <a:extLst>
              <a:ext uri="{FF2B5EF4-FFF2-40B4-BE49-F238E27FC236}">
                <a16:creationId xmlns:a16="http://schemas.microsoft.com/office/drawing/2014/main" id="{5D138640-F0B6-4D05-872C-5040152CF7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942732"/>
          </a:xfrm>
        </p:spPr>
      </p:pic>
    </p:spTree>
    <p:extLst>
      <p:ext uri="{BB962C8B-B14F-4D97-AF65-F5344CB8AC3E}">
        <p14:creationId xmlns:p14="http://schemas.microsoft.com/office/powerpoint/2010/main" val="421628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2921167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" y="2921167"/>
            <a:ext cx="12192000" cy="1015663"/>
          </a:xfrm>
        </p:spPr>
        <p:txBody>
          <a:bodyPr>
            <a:noAutofit/>
          </a:bodyPr>
          <a:lstStyle/>
          <a:p>
            <a:pPr algn="l"/>
            <a:r>
              <a:rPr lang="en-US" sz="7200" b="1" dirty="0">
                <a:solidFill>
                  <a:srgbClr val="002060"/>
                </a:solidFill>
              </a:rPr>
              <a:t>Demo </a:t>
            </a:r>
            <a:r>
              <a:rPr lang="en-US" sz="4400" dirty="0">
                <a:solidFill>
                  <a:srgbClr val="002060"/>
                </a:solidFill>
              </a:rPr>
              <a:t>Azure DevTest Labs 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89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3925956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925956"/>
            <a:ext cx="12192000" cy="1015663"/>
          </a:xfrm>
        </p:spPr>
        <p:txBody>
          <a:bodyPr>
            <a:normAutofit/>
          </a:bodyPr>
          <a:lstStyle/>
          <a:p>
            <a:pPr algn="l"/>
            <a:r>
              <a:rPr lang="en-GB" sz="5400" b="1" dirty="0">
                <a:solidFill>
                  <a:srgbClr val="002060"/>
                </a:solidFill>
              </a:rPr>
              <a:t>Lift and shift existing apps Azure IaaS</a:t>
            </a:r>
            <a:endParaRPr lang="en-US" sz="5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72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Moving to Cloud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Why you'd want to migrate directly to IaaS in Azure?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Why you might want to migrate to pure IaaS cloud instead of just adding more advanced managed services in Azure?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0083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Positioning Cloud Infrastructure-Ready applications</a:t>
            </a:r>
          </a:p>
        </p:txBody>
      </p:sp>
      <p:pic>
        <p:nvPicPr>
          <p:cNvPr id="13314" name="Picture 2" descr="Positioning Cloud Infrastructure-Ready applications">
            <a:extLst>
              <a:ext uri="{FF2B5EF4-FFF2-40B4-BE49-F238E27FC236}">
                <a16:creationId xmlns:a16="http://schemas.microsoft.com/office/drawing/2014/main" id="{C7335D7B-7BFA-4C0F-A475-4E476D22DE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81" y="2683565"/>
            <a:ext cx="11725838" cy="3316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5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Why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Why migrate existing .NET web applications to Azure IaaS?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02060"/>
                </a:solidFill>
              </a:rPr>
              <a:t>Achieve cost reductions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lower its investment in </a:t>
            </a:r>
          </a:p>
          <a:p>
            <a:pPr lvl="2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hardware maintenance</a:t>
            </a:r>
          </a:p>
          <a:p>
            <a:pPr lvl="2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server or VM provisioning and deployment</a:t>
            </a:r>
          </a:p>
          <a:p>
            <a:pPr lvl="2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infrastructure management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IaaS environment will be more familiar</a:t>
            </a:r>
          </a:p>
          <a:p>
            <a:pPr lvl="2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lower learning curve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0771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When?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When to migrate to IaaS instead of to PaaS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Most benefits from migrating to the cloud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Configuring, securing, and maintaining VMs requires much more time and IT expertise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Ongoing maintenance effort required to patch, update, and manage your VM environment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3456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703043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</a:rPr>
              <a:t>Azure global infrastructure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500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50 Azure regions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Available in 140 countries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Up to 1.6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Pbps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of bandwidth in a region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80D5AAB-E8E2-4A06-954E-C5FC215603F3}"/>
              </a:ext>
            </a:extLst>
          </p:cNvPr>
          <p:cNvSpPr txBox="1">
            <a:spLocks/>
          </p:cNvSpPr>
          <p:nvPr/>
        </p:nvSpPr>
        <p:spPr>
          <a:xfrm>
            <a:off x="838200" y="4087261"/>
            <a:ext cx="10515600" cy="2150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2687263-3F51-468A-9531-AAB3568466AC}"/>
              </a:ext>
            </a:extLst>
          </p:cNvPr>
          <p:cNvSpPr txBox="1">
            <a:spLocks/>
          </p:cNvSpPr>
          <p:nvPr/>
        </p:nvSpPr>
        <p:spPr>
          <a:xfrm>
            <a:off x="838199" y="4198869"/>
            <a:ext cx="11128513" cy="2150028"/>
          </a:xfrm>
          <a:prstGeom prst="rect">
            <a:avLst/>
          </a:prstGeom>
        </p:spPr>
        <p:txBody>
          <a:bodyPr vert="horz" lIns="91440" tIns="45720" rIns="91440" bIns="45720" numCol="3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200" b="1" dirty="0">
                <a:solidFill>
                  <a:srgbClr val="002060"/>
                </a:solidFill>
                <a:cs typeface="Verdana"/>
              </a:rPr>
              <a:t>Scale globally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2000" dirty="0">
                <a:solidFill>
                  <a:srgbClr val="002060"/>
                </a:solidFill>
                <a:cs typeface="Verdana"/>
              </a:rPr>
              <a:t>Reach more locations, faster, with the performance and reliability of a vast global infrastructure.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3200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200" b="1" dirty="0">
                <a:solidFill>
                  <a:srgbClr val="002060"/>
                </a:solidFill>
                <a:cs typeface="Verdana"/>
              </a:rPr>
              <a:t>Safeguard data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2000" dirty="0">
                <a:solidFill>
                  <a:srgbClr val="002060"/>
                </a:solidFill>
                <a:cs typeface="Verdana"/>
              </a:rPr>
              <a:t>Rely on industry-leading data security in the region and across our network.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sz="2000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3500" b="1" dirty="0">
                <a:solidFill>
                  <a:srgbClr val="002060"/>
                </a:solidFill>
                <a:cs typeface="Verdana"/>
              </a:rPr>
              <a:t>Promote sustainability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sz="2000" dirty="0">
                <a:solidFill>
                  <a:srgbClr val="002060"/>
                </a:solidFill>
                <a:cs typeface="Verdana"/>
              </a:rPr>
              <a:t>Help build a clean-energy future and accelerate progress toward your sustainability goals.</a:t>
            </a:r>
          </a:p>
        </p:txBody>
      </p:sp>
    </p:spTree>
    <p:extLst>
      <p:ext uri="{BB962C8B-B14F-4D97-AF65-F5344CB8AC3E}">
        <p14:creationId xmlns:p14="http://schemas.microsoft.com/office/powerpoint/2010/main" val="387000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Migrate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b="1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b="1" dirty="0">
                <a:solidFill>
                  <a:srgbClr val="002060"/>
                </a:solidFill>
                <a:cs typeface="Verdana"/>
              </a:rPr>
              <a:t>Azure Migrate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is a new service that provides the guidance, insights, and mechanisms needed to assist you in migrating to Azure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Discovery and assessment for on-premises virtual machines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Inbuilt dependency mapping for high-confidence discovery of multi-tier applications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Intelligent rightsizing to Azure virtual machines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Compatibility reporting with guidelines for remediating potential issues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Integration with Azure Database Management Service for database discovery and migration</a:t>
            </a:r>
          </a:p>
        </p:txBody>
      </p:sp>
    </p:spTree>
    <p:extLst>
      <p:ext uri="{BB962C8B-B14F-4D97-AF65-F5344CB8AC3E}">
        <p14:creationId xmlns:p14="http://schemas.microsoft.com/office/powerpoint/2010/main" val="23216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Site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 tool that you can use to easily migrate your web apps to VMs in Azure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Can use to replicate on-premises VMs and physical servers to Azure, or to replicate them to a secondary on-premises location.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Can even replicate a workload that's running on a supported Azure VM, on an on-premises Hyper-V VM, on a VMware VM, or on a Windows or Linux physical server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Replication to Azure eliminates the cost and complexity of maintaining a secondary </a:t>
            </a:r>
            <a:r>
              <a:rPr lang="en-GB">
                <a:solidFill>
                  <a:srgbClr val="002060"/>
                </a:solidFill>
                <a:cs typeface="Verdana"/>
              </a:rPr>
              <a:t>datacenter.</a:t>
            </a: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0416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3925956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925956"/>
            <a:ext cx="12192000" cy="1015663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rgbClr val="002060"/>
                </a:solidFill>
              </a:rPr>
              <a:t>Implementing Azure Site Recovery </a:t>
            </a:r>
          </a:p>
        </p:txBody>
      </p:sp>
    </p:spTree>
    <p:extLst>
      <p:ext uri="{BB962C8B-B14F-4D97-AF65-F5344CB8AC3E}">
        <p14:creationId xmlns:p14="http://schemas.microsoft.com/office/powerpoint/2010/main" val="246311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A9709B-467B-442A-83E6-7C22B42E1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>
                <a:solidFill>
                  <a:srgbClr val="08264C"/>
                </a:solidFill>
              </a:rPr>
              <a:t>A common misconception is that IAAS VMs </a:t>
            </a:r>
            <a:r>
              <a:rPr lang="en-GB" i="1" dirty="0">
                <a:solidFill>
                  <a:srgbClr val="08264C"/>
                </a:solidFill>
              </a:rPr>
              <a:t>in Azure will always be available and no action is required</a:t>
            </a:r>
          </a:p>
          <a:p>
            <a:pPr marL="0" indent="0" algn="ctr">
              <a:buNone/>
            </a:pPr>
            <a:endParaRPr lang="en-GB" i="1" dirty="0">
              <a:solidFill>
                <a:srgbClr val="08264C"/>
              </a:solidFill>
            </a:endParaRPr>
          </a:p>
          <a:p>
            <a:pPr marL="0" indent="0" algn="ctr">
              <a:buNone/>
            </a:pPr>
            <a:r>
              <a:rPr lang="en-GB" i="1" dirty="0">
                <a:solidFill>
                  <a:srgbClr val="08264C"/>
                </a:solidFill>
              </a:rPr>
              <a:t>This is wrong  </a:t>
            </a:r>
          </a:p>
          <a:p>
            <a:pPr marL="0" indent="0" algn="ctr">
              <a:buNone/>
            </a:pPr>
            <a:endParaRPr lang="en-US" i="1" dirty="0">
              <a:solidFill>
                <a:srgbClr val="08264C"/>
              </a:solidFill>
            </a:endParaRPr>
          </a:p>
          <a:p>
            <a:pPr marL="0" indent="0" algn="ctr">
              <a:buNone/>
            </a:pPr>
            <a:r>
              <a:rPr lang="en-GB" i="1" dirty="0">
                <a:solidFill>
                  <a:srgbClr val="08264C"/>
                </a:solidFill>
              </a:rPr>
              <a:t>Services deployed to IAAS VMs must be consider availability in the architecture and planning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4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Disaster Recovery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Providing the processes and facilities to enable recovery in the event of a disruption to the primary services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Key Phases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What can go wrong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Types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RPO and RTO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Business Decisions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03945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Other Services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Availability Sets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For regular IAAS VMs SLA of 99.95% at least two instances of a service must be deployed to VMs in an availability set or using VM Scale Sets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For single instance of VMs an SLA of 99.9% is available providing the VM uses premium storage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Azure Regions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Storage stamps are deployed to datacentres which live in an Azure region 	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Paired for geo-redundant storage replication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Load Balancers and Traffic Manager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Using a Load Balancer to front multiple instance of web services which provides resiliency and scalability for services within a region 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Use a Traffic Manager to balance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balance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services across regions and even for instances on-premises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5896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Site Recovery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Azure Site Recovery is Microsoft’s Disaster Recovery as a Service Capability that protects server based workloads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Site Recovery helps ensure business continuity by keeping your apps running on VMs and physical servers available if a site goes down.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Site Recovery replicates workloads running on VMs and physical servers so that they remain available in a secondary location if the primary site isn't available. It recovers workloads to the primary site when it's up and running again.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1877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Azure Site Recovery 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Azure Site Recovery orchestrates and manages disaster recovery for workloads running on Hyper-V, VMware and even physical servers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Site Recovery can manage replication for: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Azure VMs replicating between Azure regions.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On-premises virtual machines and physical servers replicating to Azure, or to a secondary site.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Replication</a:t>
            </a:r>
            <a:r>
              <a:rPr lang="en-GB" dirty="0">
                <a:solidFill>
                  <a:srgbClr val="002060"/>
                </a:solidFill>
                <a:cs typeface="Verdana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Failover </a:t>
            </a:r>
            <a:r>
              <a:rPr lang="en-GB" dirty="0">
                <a:solidFill>
                  <a:srgbClr val="002060"/>
                </a:solidFill>
                <a:cs typeface="Verdana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rgbClr val="002060"/>
                </a:solidFill>
                <a:cs typeface="Verdana"/>
              </a:rPr>
              <a:t>Failback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22041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Common Use Cases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Planned Failover</a:t>
            </a:r>
          </a:p>
          <a:p>
            <a:pPr marL="457200" lvl="1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You perform the failover ahead of the disaster striking 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ina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controlled manner for testing or business needs which enables any outage to be at a time of your choosing and there should be no unexpected data loss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Unplanned Failover</a:t>
            </a:r>
          </a:p>
          <a:p>
            <a:pPr marL="457200" lvl="1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Failover is forced causing an outage that you don’t choose the time of and there could be data loss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Testing and Staging</a:t>
            </a:r>
          </a:p>
          <a:p>
            <a:pPr marL="457200" lvl="1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Mirror production deployment to azure USE DR copy as testing/staging environment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Migration </a:t>
            </a:r>
          </a:p>
          <a:p>
            <a:pPr marL="457200" lvl="1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Replicate to azure, validate the deployment, application behaviours . Disconnect from op premises 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1605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Pre Requisites 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>
                <a:solidFill>
                  <a:srgbClr val="002060"/>
                </a:solidFill>
              </a:rPr>
              <a:t>Azure Subscription </a:t>
            </a:r>
          </a:p>
          <a:p>
            <a:pPr marL="742950" lvl="1" indent="-285750"/>
            <a:r>
              <a:rPr lang="en-US" dirty="0">
                <a:solidFill>
                  <a:srgbClr val="002060"/>
                </a:solidFill>
              </a:rPr>
              <a:t>Any licensing methods EA, CSP, Pay as you go </a:t>
            </a:r>
            <a:endParaRPr lang="en-GB" dirty="0">
              <a:solidFill>
                <a:srgbClr val="002060"/>
              </a:solidFill>
            </a:endParaRPr>
          </a:p>
          <a:p>
            <a:pPr marL="285750" indent="-285750"/>
            <a:r>
              <a:rPr lang="en-GB" dirty="0">
                <a:solidFill>
                  <a:srgbClr val="002060"/>
                </a:solidFill>
              </a:rPr>
              <a:t>Azure Storage 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Standard or premium </a:t>
            </a:r>
          </a:p>
          <a:p>
            <a:pPr marL="1200150" lvl="2" indent="-285750"/>
            <a:r>
              <a:rPr lang="en-GB" dirty="0">
                <a:solidFill>
                  <a:srgbClr val="002060"/>
                </a:solidFill>
              </a:rPr>
              <a:t>Premium support the Locally reductant)LRS)</a:t>
            </a:r>
          </a:p>
          <a:p>
            <a:pPr marL="1200150" lvl="2" indent="-285750"/>
            <a:r>
              <a:rPr lang="en-GB" dirty="0">
                <a:solidFill>
                  <a:srgbClr val="002060"/>
                </a:solidFill>
              </a:rPr>
              <a:t>Standard support Locally Redundant (LRS) or Geo redundant  (GRS)</a:t>
            </a:r>
          </a:p>
          <a:p>
            <a:pPr marL="285750" indent="-285750"/>
            <a:r>
              <a:rPr lang="en-GB" dirty="0">
                <a:solidFill>
                  <a:srgbClr val="002060"/>
                </a:solidFill>
              </a:rPr>
              <a:t>Azure Virtual Network</a:t>
            </a:r>
          </a:p>
          <a:p>
            <a:pPr marL="1200150" lvl="2" indent="-285750"/>
            <a:r>
              <a:rPr lang="en-GB" dirty="0">
                <a:solidFill>
                  <a:srgbClr val="002060"/>
                </a:solidFill>
              </a:rPr>
              <a:t>Failed over VM connect to this network </a:t>
            </a:r>
          </a:p>
          <a:p>
            <a:pPr marL="1200150" lvl="2" indent="-285750"/>
            <a:r>
              <a:rPr lang="en-GB" dirty="0">
                <a:solidFill>
                  <a:srgbClr val="002060"/>
                </a:solidFill>
              </a:rPr>
              <a:t>Must be on same regions as the vault </a:t>
            </a:r>
          </a:p>
          <a:p>
            <a:pPr marL="285750" indent="-285750"/>
            <a:r>
              <a:rPr lang="en-GB" dirty="0">
                <a:solidFill>
                  <a:srgbClr val="002060"/>
                </a:solidFill>
              </a:rPr>
              <a:t>Recovery service vault </a:t>
            </a:r>
          </a:p>
          <a:p>
            <a:pPr marL="1200150" lvl="2" indent="-285750"/>
            <a:r>
              <a:rPr lang="en-GB" dirty="0">
                <a:solidFill>
                  <a:srgbClr val="002060"/>
                </a:solidFill>
              </a:rPr>
              <a:t>Management container or interface for the site recovery and backup </a:t>
            </a: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7007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Azure Datacenter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93626" cy="5032375"/>
          </a:xfrm>
        </p:spPr>
        <p:txBody>
          <a:bodyPr>
            <a:normAutofit/>
          </a:bodyPr>
          <a:lstStyle/>
          <a:p>
            <a:endParaRPr lang="en-GB" dirty="0">
              <a:solidFill>
                <a:srgbClr val="002060"/>
              </a:solidFill>
            </a:endParaRPr>
          </a:p>
          <a:p>
            <a:r>
              <a:rPr lang="en-GB" dirty="0">
                <a:solidFill>
                  <a:srgbClr val="002060"/>
                </a:solidFill>
              </a:rPr>
              <a:t>Opened first datacenter in 1989 </a:t>
            </a:r>
          </a:p>
          <a:p>
            <a:r>
              <a:rPr lang="en-GB" dirty="0">
                <a:solidFill>
                  <a:srgbClr val="002060"/>
                </a:solidFill>
              </a:rPr>
              <a:t>Investment of more than $15 billion on infrastructure</a:t>
            </a:r>
          </a:p>
          <a:p>
            <a:r>
              <a:rPr lang="en-GB" dirty="0">
                <a:solidFill>
                  <a:srgbClr val="002060"/>
                </a:solidFill>
              </a:rPr>
              <a:t>Geo-replication over 500 miles apart</a:t>
            </a:r>
          </a:p>
          <a:p>
            <a:r>
              <a:rPr lang="en-GB" dirty="0">
                <a:solidFill>
                  <a:srgbClr val="002060"/>
                </a:solidFill>
              </a:rPr>
              <a:t>24x7 monitoring by US screened persons</a:t>
            </a:r>
          </a:p>
          <a:p>
            <a:endParaRPr lang="en-GB" dirty="0">
              <a:solidFill>
                <a:srgbClr val="002060"/>
              </a:solidFill>
            </a:endParaRPr>
          </a:p>
          <a:p>
            <a:endParaRPr lang="en-GB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02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ASR Licensing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Recovery to customer owned data center 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Free for first 31 days :$16/month per protected instance thereafter 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Recovery to Azure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Free for first 31 days :$25/month per protected instance thereafter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Can also be licensed via Operational management suite via $35/node which includes all the features of OMS  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2060"/>
              </a:solidFill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GB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GB" dirty="0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41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Steps for Azure to Azure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endParaRPr lang="en-GB" dirty="0">
              <a:solidFill>
                <a:srgbClr val="00206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Create a Recovery Services vault. The vault contains configuration settings and orchestrates replication.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Choose the Source Region, Deployment Model and Resource Group  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Select VMs to protect 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Customize the target resources and replication policy 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Enable replication for the Azure VMs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Create a Recovery Plan 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Run a test failover to make sure that everything's working as expected.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>
                <a:solidFill>
                  <a:srgbClr val="002060"/>
                </a:solidFill>
              </a:rPr>
              <a:t>Clean the failover resources </a:t>
            </a:r>
          </a:p>
          <a:p>
            <a:pPr marL="457200" indent="-457200">
              <a:buFont typeface="+mj-lt"/>
              <a:buAutoNum type="arabicPeriod"/>
            </a:pPr>
            <a:endParaRPr lang="en-GB" dirty="0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4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Recovery Service Vaults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GB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GB" dirty="0">
                <a:solidFill>
                  <a:srgbClr val="002060"/>
                </a:solidFill>
              </a:rPr>
              <a:t>House backup and recovery services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</a:pPr>
            <a:r>
              <a:rPr lang="en-GB" dirty="0">
                <a:solidFill>
                  <a:srgbClr val="002060"/>
                </a:solidFill>
              </a:rPr>
              <a:t>Created in a specific region </a:t>
            </a:r>
            <a:r>
              <a:rPr lang="en-US" dirty="0">
                <a:solidFill>
                  <a:srgbClr val="002060"/>
                </a:solidFill>
              </a:rPr>
              <a:t>closest to your services</a:t>
            </a:r>
            <a:endParaRPr lang="en-GB" dirty="0">
              <a:solidFill>
                <a:srgbClr val="00206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solidFill>
                <a:srgbClr val="002060"/>
              </a:solidFill>
            </a:endParaRP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2060"/>
                </a:solidFill>
              </a:rPr>
              <a:t>Data is sent to internet exposed ExpressRoute </a:t>
            </a:r>
            <a:r>
              <a:rPr lang="en-GB" dirty="0">
                <a:solidFill>
                  <a:srgbClr val="002060"/>
                </a:solidFill>
              </a:rPr>
              <a:t>endpoint which can also be contacted via ExpressRoute where public peering is enabled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14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Recovery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Enable workloads to be grouped and stated in order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Integration with Azure Automation and manual actions enables wide-range of scenarios to be covered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02060"/>
                </a:solidFill>
                <a:cs typeface="Verdana"/>
              </a:rPr>
              <a:t>Cannot Mix Hyper V -V/</a:t>
            </a:r>
            <a:r>
              <a:rPr lang="en-GB" dirty="0" err="1">
                <a:solidFill>
                  <a:srgbClr val="002060"/>
                </a:solidFill>
                <a:cs typeface="Verdana"/>
              </a:rPr>
              <a:t>ESXi</a:t>
            </a:r>
            <a:r>
              <a:rPr lang="en-GB" dirty="0">
                <a:solidFill>
                  <a:srgbClr val="002060"/>
                </a:solidFill>
                <a:cs typeface="Verdana"/>
              </a:rPr>
              <a:t> protected VMs in single plan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5265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2921167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" y="2921167"/>
            <a:ext cx="12192000" cy="1015663"/>
          </a:xfrm>
        </p:spPr>
        <p:txBody>
          <a:bodyPr>
            <a:noAutofit/>
          </a:bodyPr>
          <a:lstStyle/>
          <a:p>
            <a:pPr algn="l"/>
            <a:r>
              <a:rPr lang="en-US" sz="7200" b="1" dirty="0">
                <a:solidFill>
                  <a:srgbClr val="002060"/>
                </a:solidFill>
              </a:rPr>
              <a:t>Demo </a:t>
            </a:r>
            <a:r>
              <a:rPr lang="en-US" sz="4400" dirty="0">
                <a:solidFill>
                  <a:srgbClr val="002060"/>
                </a:solidFill>
              </a:rPr>
              <a:t>Azure Site Recovery  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70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8F371F-C1C2-4153-829C-C9C59E144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307834"/>
            <a:ext cx="12192000" cy="5550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2966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</a:rPr>
              <a:t>Azure regions – </a:t>
            </a:r>
            <a:r>
              <a:rPr lang="en-GB" sz="4000" dirty="0">
                <a:solidFill>
                  <a:schemeClr val="bg1"/>
                </a:solidFill>
              </a:rPr>
              <a:t>50 Regions 140 Countries 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15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keep your data secure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GB" dirty="0">
                <a:solidFill>
                  <a:srgbClr val="002060"/>
                </a:solidFill>
                <a:cs typeface="Verdana"/>
              </a:rPr>
              <a:t>Azure safeguards data in facilities that are protected by industry-leading physical security systems and are compliant with a comprehensive portfolio of standards and regulations.</a:t>
            </a:r>
          </a:p>
        </p:txBody>
      </p:sp>
    </p:spTree>
    <p:extLst>
      <p:ext uri="{BB962C8B-B14F-4D97-AF65-F5344CB8AC3E}">
        <p14:creationId xmlns:p14="http://schemas.microsoft.com/office/powerpoint/2010/main" val="365361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Developer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endParaRPr lang="en-GB" dirty="0">
              <a:solidFill>
                <a:srgbClr val="002060"/>
              </a:solidFill>
              <a:cs typeface="Verdana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Build apps that span IaaS and PaaS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Speed development of enterprise, web, mobile and IoT apps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Access the cloud directly from Visual Studio and other standalone and command-line tools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Build cloud apps for Java, Node, Python, Ruby, PHP, or .NET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Run Azure commands from your command-line interface</a:t>
            </a:r>
          </a:p>
          <a:p>
            <a:pPr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2060"/>
                </a:solidFill>
                <a:cs typeface="Verdana"/>
              </a:rPr>
              <a:t>Diagnose live apps with world-class debuggers, profilers, </a:t>
            </a:r>
            <a:r>
              <a:rPr lang="en-GB">
                <a:solidFill>
                  <a:srgbClr val="002060"/>
                </a:solidFill>
                <a:cs typeface="Verdana"/>
              </a:rPr>
              <a:t>diagnostic tools </a:t>
            </a:r>
            <a:r>
              <a:rPr lang="en-GB" dirty="0">
                <a:solidFill>
                  <a:srgbClr val="002060"/>
                </a:solidFill>
                <a:cs typeface="Verdana"/>
              </a:rPr>
              <a:t>and explorers</a:t>
            </a:r>
          </a:p>
        </p:txBody>
      </p:sp>
    </p:spTree>
    <p:extLst>
      <p:ext uri="{BB962C8B-B14F-4D97-AF65-F5344CB8AC3E}">
        <p14:creationId xmlns:p14="http://schemas.microsoft.com/office/powerpoint/2010/main" val="250747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DF8D4-7CB5-4983-A880-344C16EBC5B0}"/>
              </a:ext>
            </a:extLst>
          </p:cNvPr>
          <p:cNvSpPr/>
          <p:nvPr/>
        </p:nvSpPr>
        <p:spPr>
          <a:xfrm>
            <a:off x="0" y="1802296"/>
            <a:ext cx="12192000" cy="5055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57B2F-7A4D-41F7-BE6C-BE29DFCD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spc="35" dirty="0">
                <a:solidFill>
                  <a:schemeClr val="bg1"/>
                </a:solidFill>
              </a:rPr>
              <a:t>Azure Developer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9070F-B1C7-43C7-A26C-8957DB78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8264C"/>
                </a:solidFill>
              </a:rPr>
              <a:t>Visual Studio Tools for Azure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Azure SDK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Command Line tools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Azure PowerShell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8264C"/>
                </a:solidFill>
              </a:rPr>
              <a:t>Azure Command-Line Interface (Azure CLI)</a:t>
            </a:r>
          </a:p>
          <a:p>
            <a:pPr lvl="1">
              <a:lnSpc>
                <a:spcPct val="100000"/>
              </a:lnSpc>
              <a:spcBef>
                <a:spcPts val="700"/>
              </a:spcBef>
            </a:pPr>
            <a:r>
              <a:rPr lang="en-GB" dirty="0">
                <a:solidFill>
                  <a:srgbClr val="08264C"/>
                </a:solidFill>
              </a:rPr>
              <a:t>PowerShell Tools for Visual Studio 2015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Storage Explorer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Visual Studio Code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Docker Tools</a:t>
            </a: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en-US" dirty="0">
                <a:solidFill>
                  <a:srgbClr val="08264C"/>
                </a:solidFill>
              </a:rPr>
              <a:t>Azure Service Fabric Tools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lang="en-GB" dirty="0"/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endParaRPr lang="en-GB" dirty="0">
              <a:solidFill>
                <a:srgbClr val="002060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74046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7FE069-FD29-462D-9246-A63C07599272}"/>
              </a:ext>
            </a:extLst>
          </p:cNvPr>
          <p:cNvSpPr/>
          <p:nvPr/>
        </p:nvSpPr>
        <p:spPr>
          <a:xfrm>
            <a:off x="0" y="3925956"/>
            <a:ext cx="12192000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BE01D-ECBE-41BA-8A0B-6AF0A01A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925956"/>
            <a:ext cx="12192000" cy="1015663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rgbClr val="002060"/>
                </a:solidFill>
              </a:rPr>
              <a:t>Capacity Planning &amp; Pricing Strategy</a:t>
            </a:r>
          </a:p>
        </p:txBody>
      </p:sp>
    </p:spTree>
    <p:extLst>
      <p:ext uri="{BB962C8B-B14F-4D97-AF65-F5344CB8AC3E}">
        <p14:creationId xmlns:p14="http://schemas.microsoft.com/office/powerpoint/2010/main" val="48169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1779</Words>
  <Application>Microsoft Macintosh PowerPoint</Application>
  <PresentationFormat>Widescreen</PresentationFormat>
  <Paragraphs>293</Paragraphs>
  <Slides>44</Slides>
  <Notes>36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Segoe UI</vt:lpstr>
      <vt:lpstr>Verdana</vt:lpstr>
      <vt:lpstr>Wingdings</vt:lpstr>
      <vt:lpstr>Office Theme</vt:lpstr>
      <vt:lpstr> Azure on all!!</vt:lpstr>
      <vt:lpstr>Agenda</vt:lpstr>
      <vt:lpstr>Azure global infrastructure</vt:lpstr>
      <vt:lpstr>Azure Datacenter </vt:lpstr>
      <vt:lpstr>Azure regions – 50 Regions 140 Countries </vt:lpstr>
      <vt:lpstr>Azure keep your data secure</vt:lpstr>
      <vt:lpstr>Azure Developer Tools</vt:lpstr>
      <vt:lpstr>Azure Developer Tools</vt:lpstr>
      <vt:lpstr>Capacity Planning &amp; Pricing Strategy</vt:lpstr>
      <vt:lpstr>Azure pricing</vt:lpstr>
      <vt:lpstr>How to save</vt:lpstr>
      <vt:lpstr>Demo Azure Pricing Calculator </vt:lpstr>
      <vt:lpstr>Demo</vt:lpstr>
      <vt:lpstr>Azure DevTest Labs</vt:lpstr>
      <vt:lpstr>Fast, easy and lean dev-test environments</vt:lpstr>
      <vt:lpstr>Why you should use </vt:lpstr>
      <vt:lpstr>Simplify cost management</vt:lpstr>
      <vt:lpstr>Quickly set up environments</vt:lpstr>
      <vt:lpstr>Integrate with your existing toolchain</vt:lpstr>
      <vt:lpstr>Tailor to your scenario</vt:lpstr>
      <vt:lpstr>Customers </vt:lpstr>
      <vt:lpstr>Customers </vt:lpstr>
      <vt:lpstr>Demo</vt:lpstr>
      <vt:lpstr>Demo Azure DevTest Labs </vt:lpstr>
      <vt:lpstr>Lift and shift existing apps Azure IaaS</vt:lpstr>
      <vt:lpstr>Moving to Cloud ?</vt:lpstr>
      <vt:lpstr>Positioning Cloud Infrastructure-Ready applications</vt:lpstr>
      <vt:lpstr>Why ?</vt:lpstr>
      <vt:lpstr>When?</vt:lpstr>
      <vt:lpstr>Azure Migrate </vt:lpstr>
      <vt:lpstr>Azure Site Recovery</vt:lpstr>
      <vt:lpstr>Implementing Azure Site Recovery </vt:lpstr>
      <vt:lpstr>PowerPoint Presentation</vt:lpstr>
      <vt:lpstr>Disaster Recovery </vt:lpstr>
      <vt:lpstr>Other Services </vt:lpstr>
      <vt:lpstr>Azure Site Recovery </vt:lpstr>
      <vt:lpstr>Azure Site Recovery </vt:lpstr>
      <vt:lpstr>Common Use Cases</vt:lpstr>
      <vt:lpstr>Pre Requisites </vt:lpstr>
      <vt:lpstr>ASR Licensing </vt:lpstr>
      <vt:lpstr>Steps for Azure to Azure </vt:lpstr>
      <vt:lpstr>Recovery Service Vaults </vt:lpstr>
      <vt:lpstr>Recovery Plans</vt:lpstr>
      <vt:lpstr>Demo Azure Site Recovery  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</dc:title>
  <dc:creator>Mohammed Ramees P</dc:creator>
  <cp:lastModifiedBy>Abdul Rasheed Feroz Khan</cp:lastModifiedBy>
  <cp:revision>93</cp:revision>
  <dcterms:created xsi:type="dcterms:W3CDTF">2018-04-28T09:02:50Z</dcterms:created>
  <dcterms:modified xsi:type="dcterms:W3CDTF">2018-05-24T23:14:09Z</dcterms:modified>
</cp:coreProperties>
</file>